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Raleway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jZlRo8vn5TjkWwNBEYos6ALHf5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wxWulfjN-G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" name="Google Shape;21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5" name="Google Shape;32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1" name="Google Shape;36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1" name="Google Shape;37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https://unsplash.com/photos/wxWulfjN-G0</a:t>
            </a:r>
            <a:r>
              <a:rPr lang="en-US"/>
              <a:t> </a:t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717" y="-38383"/>
            <a:ext cx="12265433" cy="693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799" y="-48733"/>
            <a:ext cx="12289597" cy="695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7"/>
          <p:cNvSpPr txBox="1"/>
          <p:nvPr>
            <p:ph type="title"/>
          </p:nvPr>
        </p:nvSpPr>
        <p:spPr>
          <a:xfrm>
            <a:off x="3777400" y="1900667"/>
            <a:ext cx="4637200" cy="1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Calibri"/>
              <a:buNone/>
              <a:defRPr sz="110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11066"/>
            </a:lvl9pPr>
          </a:lstStyle>
          <a:p/>
        </p:txBody>
      </p:sp>
      <p:sp>
        <p:nvSpPr>
          <p:cNvPr id="19" name="Google Shape;19;p27"/>
          <p:cNvSpPr txBox="1"/>
          <p:nvPr>
            <p:ph idx="1" type="subTitle"/>
          </p:nvPr>
        </p:nvSpPr>
        <p:spPr>
          <a:xfrm>
            <a:off x="4127400" y="3509317"/>
            <a:ext cx="3937200" cy="1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2267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R_vLIaUYHSo" TargetMode="External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R_vLIaUYHSo" TargetMode="External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interaction-design.org/literature/topics/affinity-diagrams" TargetMode="External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iro.com/app/board/uXjVM44XAao=/?share_link_id=996973185624" TargetMode="External"/><Relationship Id="rId4" Type="http://schemas.openxmlformats.org/officeDocument/2006/relationships/hyperlink" Target="https://miro.com/app/board/uXjVM44XAao=/?share_link_id=996973185624" TargetMode="External"/><Relationship Id="rId5" Type="http://schemas.openxmlformats.org/officeDocument/2006/relationships/hyperlink" Target="https://miro.com/app/board/uXjVM44XAao=/?share_link_id=996973185624" TargetMode="External"/><Relationship Id="rId6" Type="http://schemas.openxmlformats.org/officeDocument/2006/relationships/hyperlink" Target="https://docs.google.com/spreadsheets/d/1TU1gXsxW1676LohzpElVtTcq6Kef9TqCN7DfwMEswC4/edit?usp=sharing" TargetMode="External"/><Relationship Id="rId7" Type="http://schemas.openxmlformats.org/officeDocument/2006/relationships/hyperlink" Target="https://miro.com/app/board/uXjVNfrrTzk=/?share_link_id=427275997515" TargetMode="External"/><Relationship Id="rId8" Type="http://schemas.openxmlformats.org/officeDocument/2006/relationships/hyperlink" Target="https://miro.com/app/board/uXjVNfpWi4s=/?share_link_id=59174979440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iro.com/app/board/uXjVM44XAao=/?share_link_id=996973185624" TargetMode="External"/><Relationship Id="rId4" Type="http://schemas.openxmlformats.org/officeDocument/2006/relationships/hyperlink" Target="https://miro.com/app/board/uXjVM44XAao=/?share_link_id=996973185624" TargetMode="External"/><Relationship Id="rId5" Type="http://schemas.openxmlformats.org/officeDocument/2006/relationships/hyperlink" Target="https://miro.com/app/board/uXjVM44XAao=/?share_link_id=99697318562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"/>
          <p:cNvCxnSpPr/>
          <p:nvPr/>
        </p:nvCxnSpPr>
        <p:spPr>
          <a:xfrm>
            <a:off x="4271208" y="4005048"/>
            <a:ext cx="36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9792" l="0" r="0" t="15228"/>
          <a:stretch/>
        </p:blipFill>
        <p:spPr>
          <a:xfrm>
            <a:off x="7" y="-131559"/>
            <a:ext cx="12192001" cy="71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>
            <p:ph type="title"/>
          </p:nvPr>
        </p:nvSpPr>
        <p:spPr>
          <a:xfrm>
            <a:off x="7" y="950490"/>
            <a:ext cx="11850657" cy="13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Calibri"/>
              <a:buNone/>
            </a:pPr>
            <a:r>
              <a:rPr b="1" lang="en-US" sz="8000"/>
              <a:t>Affinity Diagramming</a:t>
            </a:r>
            <a:endParaRPr b="1" sz="8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/>
        </p:nvSpPr>
        <p:spPr>
          <a:xfrm>
            <a:off x="1103086" y="9724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 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400" y="1658775"/>
            <a:ext cx="4353500" cy="4325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10"/>
          <p:cNvSpPr txBox="1"/>
          <p:nvPr/>
        </p:nvSpPr>
        <p:spPr>
          <a:xfrm>
            <a:off x="1103075" y="1100475"/>
            <a:ext cx="3913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we get from here…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400" y="1658775"/>
            <a:ext cx="4353500" cy="4325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2616" y="1697425"/>
            <a:ext cx="5226983" cy="43257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1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 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1103075" y="1100475"/>
            <a:ext cx="3913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we get from here…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8075351" y="1100475"/>
            <a:ext cx="1927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…to here?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"/>
          <p:cNvSpPr/>
          <p:nvPr/>
        </p:nvSpPr>
        <p:spPr>
          <a:xfrm>
            <a:off x="4668150" y="3508484"/>
            <a:ext cx="2245800" cy="7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rt getting user feedback today: https://www.playbookux.com/&#10;____________________________________________ &#10;#ux #userexperience #product #productmanagement #affinitymap #affinitydiagram #whiteboard" id="193" name="Google Shape;193;p12" title="Affinity Maps in User Research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3875" y="2184517"/>
            <a:ext cx="7648950" cy="4302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12"/>
          <p:cNvSpPr txBox="1"/>
          <p:nvPr/>
        </p:nvSpPr>
        <p:spPr>
          <a:xfrm>
            <a:off x="311700" y="2184580"/>
            <a:ext cx="3600000" cy="4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/>
        </p:nvSpPr>
        <p:spPr>
          <a:xfrm>
            <a:off x="1103086" y="97245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rt getting user feedback today: https://www.playbookux.com/&#10;____________________________________________ &#10;#ux #userexperience #product #productmanagement #affinitymap #affinitydiagram #whiteboard" id="201" name="Google Shape;201;p13" title="Affinity Maps in User Research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3875" y="2184517"/>
            <a:ext cx="7648950" cy="4302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13"/>
          <p:cNvSpPr txBox="1"/>
          <p:nvPr/>
        </p:nvSpPr>
        <p:spPr>
          <a:xfrm>
            <a:off x="311700" y="2184580"/>
            <a:ext cx="3600000" cy="4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Things to keep in mind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 and communicate (Google Sheets, Miro, Zoom)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color per interviewee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Categories emerge, change, disappear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down just enough information on the post-it (5-9 words)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Break-up large chunks of information into smaller chunk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 mutual exclusivity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Design Opportunities at the end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14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209" name="Google Shape;209;p14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4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b="1" lang="en-US" sz="2500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</a:t>
              </a:r>
              <a:r>
                <a:rPr b="1" lang="en-US" sz="25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Piece of Data </a:t>
              </a:r>
              <a:r>
                <a:rPr b="1" lang="en-US" sz="2500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Per Post-it</a:t>
              </a:r>
              <a:endParaRPr b="1" sz="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14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5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221" name="Google Shape;221;p15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5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b="1" lang="en-US" sz="25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t/>
              </a: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5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 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15"/>
          <p:cNvGrpSpPr/>
          <p:nvPr/>
        </p:nvGrpSpPr>
        <p:grpSpPr>
          <a:xfrm>
            <a:off x="4231949" y="2842011"/>
            <a:ext cx="2204444" cy="852927"/>
            <a:chOff x="296" y="1723353"/>
            <a:chExt cx="2204444" cy="852927"/>
          </a:xfrm>
        </p:grpSpPr>
        <p:sp>
          <p:nvSpPr>
            <p:cNvPr id="229" name="Google Shape;229;p15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5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16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238" name="Google Shape;238;p16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b="1" lang="en-US" sz="25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t/>
              </a: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16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16"/>
          <p:cNvGrpSpPr/>
          <p:nvPr/>
        </p:nvGrpSpPr>
        <p:grpSpPr>
          <a:xfrm>
            <a:off x="4231949" y="2842011"/>
            <a:ext cx="8043408" cy="2211329"/>
            <a:chOff x="296" y="1723353"/>
            <a:chExt cx="8043408" cy="2211329"/>
          </a:xfrm>
        </p:grpSpPr>
        <p:sp>
          <p:nvSpPr>
            <p:cNvPr id="246" name="Google Shape;246;p16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6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2417426" y="1725480"/>
              <a:ext cx="850800" cy="850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6"/>
            <p:cNvSpPr txBox="1"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another post-it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757401" y="1725480"/>
              <a:ext cx="850800" cy="850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6"/>
            <p:cNvSpPr txBox="1"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it similar than any current groups?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17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263" name="Google Shape;263;p17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7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b="1" lang="en-US" sz="25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t/>
              </a: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17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" name="Google Shape;268;p17"/>
          <p:cNvGrpSpPr/>
          <p:nvPr/>
        </p:nvGrpSpPr>
        <p:grpSpPr>
          <a:xfrm>
            <a:off x="4231949" y="2842011"/>
            <a:ext cx="8043408" cy="2211329"/>
            <a:chOff x="296" y="1723353"/>
            <a:chExt cx="8043408" cy="2211329"/>
          </a:xfrm>
        </p:grpSpPr>
        <p:sp>
          <p:nvSpPr>
            <p:cNvPr id="269" name="Google Shape;269;p17"/>
            <p:cNvSpPr/>
            <p:nvPr/>
          </p:nvSpPr>
          <p:spPr>
            <a:xfrm>
              <a:off x="4085928" y="2576380"/>
              <a:ext cx="1096800" cy="500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109"/>
                  </a:lnTo>
                  <a:lnTo>
                    <a:pt x="0" y="881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270" name="Google Shape;270;p17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7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2417426" y="1725480"/>
              <a:ext cx="850800" cy="850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7"/>
            <p:cNvSpPr txBox="1"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another post-it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4757401" y="1725480"/>
              <a:ext cx="850800" cy="850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7"/>
            <p:cNvSpPr txBox="1"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it similar than any current groups?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3660478" y="3076658"/>
              <a:ext cx="850800" cy="8508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7"/>
            <p:cNvSpPr txBox="1"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Put post-it close to the group it is similar to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17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7"/>
          <p:cNvSpPr txBox="1"/>
          <p:nvPr/>
        </p:nvSpPr>
        <p:spPr>
          <a:xfrm>
            <a:off x="8450949" y="3531175"/>
            <a:ext cx="94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286;p17"/>
          <p:cNvCxnSpPr>
            <a:stCxn id="272" idx="2"/>
            <a:endCxn id="279" idx="2"/>
          </p:cNvCxnSpPr>
          <p:nvPr/>
        </p:nvCxnSpPr>
        <p:spPr>
          <a:xfrm>
            <a:off x="5721043" y="3692811"/>
            <a:ext cx="2171100" cy="9279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"/>
            <a:headEnd len="sm" w="sm" type="none"/>
            <a:tailEnd len="sm" w="sm" type="triangle"/>
          </a:ln>
        </p:spPr>
      </p:cxnSp>
      <p:cxnSp>
        <p:nvCxnSpPr>
          <p:cNvPr id="287" name="Google Shape;287;p17"/>
          <p:cNvCxnSpPr>
            <a:stCxn id="273" idx="4"/>
            <a:endCxn id="279" idx="1"/>
          </p:cNvCxnSpPr>
          <p:nvPr/>
        </p:nvCxnSpPr>
        <p:spPr>
          <a:xfrm>
            <a:off x="7074479" y="3694938"/>
            <a:ext cx="942300" cy="6249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dot"/>
            <a:miter lim="8000"/>
            <a:headEnd len="sm" w="sm" type="none"/>
            <a:tailEnd len="sm" w="sm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p18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294" name="Google Shape;294;p18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8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b="1" lang="en-US" sz="25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t/>
              </a: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8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18"/>
          <p:cNvGrpSpPr/>
          <p:nvPr/>
        </p:nvGrpSpPr>
        <p:grpSpPr>
          <a:xfrm>
            <a:off x="4231949" y="2842011"/>
            <a:ext cx="8043408" cy="2211329"/>
            <a:chOff x="296" y="1723353"/>
            <a:chExt cx="8043408" cy="2211329"/>
          </a:xfrm>
        </p:grpSpPr>
        <p:sp>
          <p:nvSpPr>
            <p:cNvPr id="300" name="Google Shape;300;p18"/>
            <p:cNvSpPr/>
            <p:nvPr/>
          </p:nvSpPr>
          <p:spPr>
            <a:xfrm>
              <a:off x="5182851" y="2576380"/>
              <a:ext cx="1243200" cy="500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8109"/>
                  </a:lnTo>
                  <a:lnTo>
                    <a:pt x="120000" y="88109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01" name="Google Shape;301;p18"/>
            <p:cNvSpPr/>
            <p:nvPr/>
          </p:nvSpPr>
          <p:spPr>
            <a:xfrm>
              <a:off x="4085928" y="2576380"/>
              <a:ext cx="1096800" cy="500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109"/>
                  </a:lnTo>
                  <a:lnTo>
                    <a:pt x="0" y="881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02" name="Google Shape;302;p18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8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2417426" y="1725480"/>
              <a:ext cx="850800" cy="850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8"/>
            <p:cNvSpPr txBox="1"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another post-it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4757401" y="1725480"/>
              <a:ext cx="850800" cy="850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8"/>
            <p:cNvSpPr txBox="1"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it similar than any current groups?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3660478" y="3076658"/>
              <a:ext cx="850800" cy="8508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8"/>
            <p:cNvSpPr txBox="1"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Put post-it close to the group it is similar to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6000453" y="3076658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8"/>
            <p:cNvSpPr txBox="1"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Create a new group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8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8450949" y="3531175"/>
            <a:ext cx="94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9848448" y="3531175"/>
            <a:ext cx="77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18"/>
          <p:cNvCxnSpPr>
            <a:stCxn id="304" idx="2"/>
            <a:endCxn id="311" idx="1"/>
          </p:cNvCxnSpPr>
          <p:nvPr/>
        </p:nvCxnSpPr>
        <p:spPr>
          <a:xfrm>
            <a:off x="5721043" y="3692811"/>
            <a:ext cx="2295600" cy="6270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"/>
            <a:headEnd len="sm" w="sm" type="none"/>
            <a:tailEnd len="sm" w="sm" type="triangle"/>
          </a:ln>
        </p:spPr>
      </p:cxnSp>
      <p:cxnSp>
        <p:nvCxnSpPr>
          <p:cNvPr id="322" name="Google Shape;322;p18"/>
          <p:cNvCxnSpPr>
            <a:stCxn id="305" idx="4"/>
            <a:endCxn id="314" idx="2"/>
          </p:cNvCxnSpPr>
          <p:nvPr/>
        </p:nvCxnSpPr>
        <p:spPr>
          <a:xfrm flipH="1" rot="-5400000">
            <a:off x="8190329" y="2579088"/>
            <a:ext cx="925800" cy="3157500"/>
          </a:xfrm>
          <a:prstGeom prst="bentConnector2">
            <a:avLst/>
          </a:prstGeom>
          <a:noFill/>
          <a:ln cap="flat" cmpd="sng" w="28575">
            <a:solidFill>
              <a:srgbClr val="0070C0"/>
            </a:solidFill>
            <a:prstDash val="dot"/>
            <a:miter lim="8000"/>
            <a:headEnd len="sm" w="sm" type="none"/>
            <a:tailEnd len="sm" w="sm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19"/>
          <p:cNvGrpSpPr/>
          <p:nvPr/>
        </p:nvGrpSpPr>
        <p:grpSpPr>
          <a:xfrm>
            <a:off x="518657" y="2673688"/>
            <a:ext cx="3600000" cy="3600001"/>
            <a:chOff x="573339" y="375668"/>
            <a:chExt cx="3600000" cy="3600001"/>
          </a:xfrm>
        </p:grpSpPr>
        <p:sp>
          <p:nvSpPr>
            <p:cNvPr id="329" name="Google Shape;329;p19"/>
            <p:cNvSpPr/>
            <p:nvPr/>
          </p:nvSpPr>
          <p:spPr>
            <a:xfrm>
              <a:off x="1275339" y="375668"/>
              <a:ext cx="2196000" cy="21960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1743339" y="843669"/>
              <a:ext cx="1260000" cy="126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9"/>
            <p:cNvSpPr txBox="1"/>
            <p:nvPr/>
          </p:nvSpPr>
          <p:spPr>
            <a:xfrm>
              <a:off x="573339" y="3255669"/>
              <a:ext cx="36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rPr b="1" lang="en-US" sz="25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 Piece of Data Per Post-it</a:t>
              </a: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100"/>
                <a:buFont typeface="Calibri"/>
                <a:buNone/>
              </a:pPr>
              <a:r>
                <a:t/>
              </a:r>
              <a:endParaRPr sz="4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19"/>
          <p:cNvSpPr txBox="1"/>
          <p:nvPr/>
        </p:nvSpPr>
        <p:spPr>
          <a:xfrm>
            <a:off x="0" y="1518064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p19"/>
          <p:cNvGrpSpPr/>
          <p:nvPr/>
        </p:nvGrpSpPr>
        <p:grpSpPr>
          <a:xfrm>
            <a:off x="4231949" y="2842011"/>
            <a:ext cx="8043408" cy="2211329"/>
            <a:chOff x="296" y="1723353"/>
            <a:chExt cx="8043408" cy="2211329"/>
          </a:xfrm>
        </p:grpSpPr>
        <p:sp>
          <p:nvSpPr>
            <p:cNvPr id="335" name="Google Shape;335;p19"/>
            <p:cNvSpPr/>
            <p:nvPr/>
          </p:nvSpPr>
          <p:spPr>
            <a:xfrm>
              <a:off x="5182851" y="2576380"/>
              <a:ext cx="1243200" cy="500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8109"/>
                  </a:lnTo>
                  <a:lnTo>
                    <a:pt x="120000" y="88109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36" name="Google Shape;336;p19"/>
            <p:cNvSpPr/>
            <p:nvPr/>
          </p:nvSpPr>
          <p:spPr>
            <a:xfrm>
              <a:off x="4085928" y="2576380"/>
              <a:ext cx="1096800" cy="5004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8109"/>
                  </a:lnTo>
                  <a:lnTo>
                    <a:pt x="0" y="88109"/>
                  </a:lnTo>
                  <a:lnTo>
                    <a:pt x="0" y="120000"/>
                  </a:lnTo>
                </a:path>
              </a:pathLst>
            </a:custGeom>
            <a:noFill/>
            <a:ln cap="flat" cmpd="sng" w="12700">
              <a:solidFill>
                <a:srgbClr val="345A99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37" name="Google Shape;337;p19"/>
            <p:cNvSpPr/>
            <p:nvPr/>
          </p:nvSpPr>
          <p:spPr>
            <a:xfrm>
              <a:off x="296" y="1725480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9"/>
            <p:cNvSpPr txBox="1"/>
            <p:nvPr/>
          </p:nvSpPr>
          <p:spPr>
            <a:xfrm>
              <a:off x="774040" y="1723353"/>
              <a:ext cx="1430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 post it and make it your first group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2417426" y="1725480"/>
              <a:ext cx="850800" cy="8508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9"/>
            <p:cNvSpPr txBox="1"/>
            <p:nvPr/>
          </p:nvSpPr>
          <p:spPr>
            <a:xfrm>
              <a:off x="3268326" y="1723353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Take another post-it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4757401" y="1725480"/>
              <a:ext cx="850800" cy="8508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9"/>
            <p:cNvSpPr txBox="1"/>
            <p:nvPr/>
          </p:nvSpPr>
          <p:spPr>
            <a:xfrm>
              <a:off x="5547879" y="1723353"/>
              <a:ext cx="1568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it similar than any current groups?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3660478" y="3076658"/>
              <a:ext cx="850800" cy="8508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9"/>
            <p:cNvSpPr txBox="1"/>
            <p:nvPr/>
          </p:nvSpPr>
          <p:spPr>
            <a:xfrm>
              <a:off x="4511378" y="3074531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Put post-it close to the group it is similar to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9"/>
            <p:cNvSpPr/>
            <p:nvPr/>
          </p:nvSpPr>
          <p:spPr>
            <a:xfrm>
              <a:off x="6000453" y="3076658"/>
              <a:ext cx="850800" cy="8508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9"/>
            <p:cNvSpPr txBox="1"/>
            <p:nvPr/>
          </p:nvSpPr>
          <p:spPr>
            <a:xfrm>
              <a:off x="6767204" y="3083882"/>
              <a:ext cx="12765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Create a new group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19"/>
          <p:cNvSpPr txBox="1"/>
          <p:nvPr/>
        </p:nvSpPr>
        <p:spPr>
          <a:xfrm>
            <a:off x="4231942" y="1518063"/>
            <a:ext cx="231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/>
          <p:cNvSpPr txBox="1"/>
          <p:nvPr/>
        </p:nvSpPr>
        <p:spPr>
          <a:xfrm>
            <a:off x="8450949" y="3531175"/>
            <a:ext cx="94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/>
          <p:cNvSpPr txBox="1"/>
          <p:nvPr/>
        </p:nvSpPr>
        <p:spPr>
          <a:xfrm>
            <a:off x="9848448" y="3531175"/>
            <a:ext cx="77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How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19"/>
          <p:cNvCxnSpPr>
            <a:stCxn id="339" idx="2"/>
            <a:endCxn id="346" idx="1"/>
          </p:cNvCxnSpPr>
          <p:nvPr/>
        </p:nvCxnSpPr>
        <p:spPr>
          <a:xfrm>
            <a:off x="5721043" y="3692811"/>
            <a:ext cx="2295600" cy="627000"/>
          </a:xfrm>
          <a:prstGeom prst="straightConnector1">
            <a:avLst/>
          </a:prstGeom>
          <a:noFill/>
          <a:ln cap="flat" cmpd="sng" w="28575">
            <a:solidFill>
              <a:srgbClr val="0070C0"/>
            </a:solidFill>
            <a:prstDash val="solid"/>
            <a:miter lim="8000"/>
            <a:headEnd len="sm" w="sm" type="none"/>
            <a:tailEnd len="sm" w="sm" type="triangle"/>
          </a:ln>
        </p:spPr>
      </p:cxnSp>
      <p:cxnSp>
        <p:nvCxnSpPr>
          <p:cNvPr id="357" name="Google Shape;357;p19"/>
          <p:cNvCxnSpPr>
            <a:stCxn id="340" idx="4"/>
            <a:endCxn id="349" idx="2"/>
          </p:cNvCxnSpPr>
          <p:nvPr/>
        </p:nvCxnSpPr>
        <p:spPr>
          <a:xfrm flipH="1" rot="-5400000">
            <a:off x="8190329" y="2579088"/>
            <a:ext cx="925800" cy="3157500"/>
          </a:xfrm>
          <a:prstGeom prst="bentConnector2">
            <a:avLst/>
          </a:prstGeom>
          <a:noFill/>
          <a:ln cap="flat" cmpd="sng" w="28575">
            <a:solidFill>
              <a:srgbClr val="0070C0"/>
            </a:solidFill>
            <a:prstDash val="dot"/>
            <a:miter lim="8000"/>
            <a:headEnd len="sm" w="sm" type="none"/>
            <a:tailEnd len="sm" w="sm" type="triangle"/>
          </a:ln>
        </p:spPr>
      </p:cxnSp>
      <p:sp>
        <p:nvSpPr>
          <p:cNvPr id="358" name="Google Shape;358;p19"/>
          <p:cNvSpPr txBox="1"/>
          <p:nvPr/>
        </p:nvSpPr>
        <p:spPr>
          <a:xfrm>
            <a:off x="5320932" y="5553689"/>
            <a:ext cx="36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b="1"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Repeat the Process</a:t>
            </a:r>
            <a:endParaRPr b="1" sz="2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</a:t>
            </a:r>
            <a:endParaRPr b="1" i="0" sz="2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“Affinity diagrams are a great method to use when you want to </a:t>
            </a:r>
            <a:r>
              <a:rPr b="1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sense of a large volume of mixed information and data</a:t>
            </a: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—facts, ethnographic research, ideas from brainstorms, user opinions, user needs, insights and design issues [...]”</a:t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Calibri"/>
              <a:buNone/>
            </a:pPr>
            <a:r>
              <a:rPr b="1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https://www.interaction-design.org/literature/topics/affinity-diagrams</a:t>
            </a:r>
            <a:r>
              <a:rPr b="1" i="1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6975" y="0"/>
            <a:ext cx="5175025" cy="68580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erson sitting at a desk&#10;&#10;Description automatically generated with medium confidence" id="364" name="Google Shape;364;p20"/>
          <p:cNvPicPr preferRelativeResize="0"/>
          <p:nvPr/>
        </p:nvPicPr>
        <p:blipFill rotWithShape="1">
          <a:blip r:embed="rId3">
            <a:alphaModFix/>
          </a:blip>
          <a:srcRect b="0" l="0" r="9090" t="9089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0"/>
          <p:cNvSpPr/>
          <p:nvPr/>
        </p:nvSpPr>
        <p:spPr>
          <a:xfrm rot="-5400000">
            <a:off x="3799803" y="-1534201"/>
            <a:ext cx="459240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411"/>
                </a:srgbClr>
              </a:gs>
              <a:gs pos="35000">
                <a:srgbClr val="000000">
                  <a:alpha val="45490"/>
                </a:srgbClr>
              </a:gs>
              <a:gs pos="100000">
                <a:srgbClr val="000000">
                  <a:alpha val="89411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0"/>
          <p:cNvSpPr txBox="1"/>
          <p:nvPr>
            <p:ph type="title"/>
          </p:nvPr>
        </p:nvSpPr>
        <p:spPr>
          <a:xfrm>
            <a:off x="404553" y="3091928"/>
            <a:ext cx="90786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/>
              <a:t>After sorting</a:t>
            </a:r>
            <a:endParaRPr/>
          </a:p>
        </p:txBody>
      </p:sp>
      <p:sp>
        <p:nvSpPr>
          <p:cNvPr id="367" name="Google Shape;367;p20"/>
          <p:cNvSpPr/>
          <p:nvPr/>
        </p:nvSpPr>
        <p:spPr>
          <a:xfrm>
            <a:off x="0" y="5575039"/>
            <a:ext cx="9786000" cy="68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0"/>
          <p:cNvSpPr txBox="1"/>
          <p:nvPr>
            <p:ph idx="1" type="body"/>
          </p:nvPr>
        </p:nvSpPr>
        <p:spPr>
          <a:xfrm>
            <a:off x="404553" y="5624945"/>
            <a:ext cx="9078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Name, Prioritize, and Connect Groups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1"/>
          <p:cNvSpPr/>
          <p:nvPr/>
        </p:nvSpPr>
        <p:spPr>
          <a:xfrm rot="-5400000">
            <a:off x="3799803" y="-1534201"/>
            <a:ext cx="4592400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411"/>
                </a:srgbClr>
              </a:gs>
              <a:gs pos="35000">
                <a:srgbClr val="000000">
                  <a:alpha val="45490"/>
                </a:srgbClr>
              </a:gs>
              <a:gs pos="100000">
                <a:srgbClr val="000000">
                  <a:alpha val="89411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1"/>
          <p:cNvSpPr txBox="1"/>
          <p:nvPr>
            <p:ph type="title"/>
          </p:nvPr>
        </p:nvSpPr>
        <p:spPr>
          <a:xfrm>
            <a:off x="404553" y="3091928"/>
            <a:ext cx="90786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/>
              <a:t>After sorting</a:t>
            </a:r>
            <a:endParaRPr/>
          </a:p>
        </p:txBody>
      </p:sp>
      <p:sp>
        <p:nvSpPr>
          <p:cNvPr id="376" name="Google Shape;376;p21"/>
          <p:cNvSpPr txBox="1"/>
          <p:nvPr>
            <p:ph idx="1" type="body"/>
          </p:nvPr>
        </p:nvSpPr>
        <p:spPr>
          <a:xfrm>
            <a:off x="404553" y="5624945"/>
            <a:ext cx="90786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Name, Prioritize, and Connect Groups</a:t>
            </a:r>
            <a:endParaRPr/>
          </a:p>
        </p:txBody>
      </p:sp>
      <p:pic>
        <p:nvPicPr>
          <p:cNvPr id="377" name="Google Shape;3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778933"/>
            <a:ext cx="12191997" cy="557106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 txBox="1"/>
          <p:nvPr>
            <p:ph type="title"/>
          </p:nvPr>
        </p:nvSpPr>
        <p:spPr>
          <a:xfrm>
            <a:off x="170658" y="2200952"/>
            <a:ext cx="11850657" cy="13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Calibri"/>
              <a:buNone/>
            </a:pPr>
            <a:r>
              <a:rPr lang="en-US" sz="6667">
                <a:solidFill>
                  <a:schemeClr val="lt1"/>
                </a:solidFill>
              </a:rPr>
              <a:t>Practice</a:t>
            </a:r>
            <a:endParaRPr sz="6667">
              <a:solidFill>
                <a:schemeClr val="lt1"/>
              </a:solidFill>
            </a:endParaRPr>
          </a:p>
        </p:txBody>
      </p:sp>
      <p:cxnSp>
        <p:nvCxnSpPr>
          <p:cNvPr id="383" name="Google Shape;383;p22"/>
          <p:cNvCxnSpPr/>
          <p:nvPr/>
        </p:nvCxnSpPr>
        <p:spPr>
          <a:xfrm>
            <a:off x="4271208" y="4005048"/>
            <a:ext cx="36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"/>
          <p:cNvSpPr/>
          <p:nvPr/>
        </p:nvSpPr>
        <p:spPr>
          <a:xfrm>
            <a:off x="355600" y="376506"/>
            <a:ext cx="9786000" cy="68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(deadline: 10/14/23 11.59pm)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3"/>
          <p:cNvSpPr/>
          <p:nvPr/>
        </p:nvSpPr>
        <p:spPr>
          <a:xfrm>
            <a:off x="1083732" y="1325533"/>
            <a:ext cx="9057868" cy="3508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7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data into </a:t>
            </a:r>
            <a:r>
              <a:rPr b="1"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Miro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and paste first set of data into Miro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Post-its by dropping multiple cells into the Miro Board.</a:t>
            </a:r>
            <a:endParaRPr/>
          </a:p>
          <a:p>
            <a:pPr indent="0" lvl="0" marL="107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 all data in </a:t>
            </a:r>
            <a:r>
              <a:rPr b="1"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Miro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idea/concept per post-it: Divide the data into discrete segments.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Clusters and Topics of similar ideas and concepts.</a:t>
            </a:r>
            <a:endParaRPr/>
          </a:p>
          <a:p>
            <a:pPr indent="0" lvl="0" marL="107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visual links in data in </a:t>
            </a:r>
            <a:r>
              <a:rPr b="1"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Miro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Establish logical connections between Clusters and Topics.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frequency and priority of observations.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a research and design opportunity to take advantage of.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355601" y="4834186"/>
            <a:ext cx="115824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link: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https://docs.google.com/spreadsheets/d/1TU1gXsxW1676LohzpElVtTcq6Kef9TqCN7DfwMEswC4/edit?usp=sharing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Miro board: </a:t>
            </a:r>
            <a:endParaRPr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A: </a:t>
            </a:r>
            <a:r>
              <a:rPr b="0" i="0" lang="en-US" sz="1800" u="sng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https://miro.com/app/board/uXjVNfrrTzk=/?share_link_id=427275997515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 B: </a:t>
            </a:r>
            <a:r>
              <a:rPr b="0" i="0" lang="en-US" sz="1800" u="sng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https://miro.com/app/board/uXjVNfpWi4s=/?share_link_id=59174979440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"/>
          <p:cNvSpPr txBox="1"/>
          <p:nvPr>
            <p:ph type="title"/>
          </p:nvPr>
        </p:nvSpPr>
        <p:spPr>
          <a:xfrm>
            <a:off x="170658" y="2200952"/>
            <a:ext cx="11850657" cy="13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Calibri"/>
              <a:buNone/>
            </a:pPr>
            <a:r>
              <a:rPr lang="en-US" sz="6667">
                <a:solidFill>
                  <a:schemeClr val="lt1"/>
                </a:solidFill>
              </a:rPr>
              <a:t>Homework</a:t>
            </a:r>
            <a:endParaRPr sz="6667">
              <a:solidFill>
                <a:schemeClr val="lt1"/>
              </a:solidFill>
            </a:endParaRPr>
          </a:p>
        </p:txBody>
      </p:sp>
      <p:cxnSp>
        <p:nvCxnSpPr>
          <p:cNvPr id="396" name="Google Shape;396;p24"/>
          <p:cNvCxnSpPr/>
          <p:nvPr/>
        </p:nvCxnSpPr>
        <p:spPr>
          <a:xfrm>
            <a:off x="4271208" y="4005048"/>
            <a:ext cx="364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/>
          <p:nvPr/>
        </p:nvSpPr>
        <p:spPr>
          <a:xfrm>
            <a:off x="355600" y="376506"/>
            <a:ext cx="9786000" cy="68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Deadline: 10/20/23 11.59pm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5"/>
          <p:cNvSpPr/>
          <p:nvPr/>
        </p:nvSpPr>
        <p:spPr>
          <a:xfrm>
            <a:off x="507999" y="1063725"/>
            <a:ext cx="11328400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07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Sit together with your Team and log into Miro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Affinity Diagramming is a collaborative exercise.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 time outside of class to work together on making sense of your data for your Group Project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7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Retrieve your interview data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Retrieve your Interview Data, survey data, observation data: Your notes, comments, highlights, synthesis for each participant 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7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Transfer your  data into a Google Sheet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and paste your insights, notes and comments data from your interviews into a Google Sheet you collaborate on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questions and answers in each cell for context, you can clean up later.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your cells according to the dataset type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7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4: Transfer your data into </a:t>
            </a:r>
            <a:r>
              <a:rPr b="1"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Miro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 and paste your first set of data into Miro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Post-its by dropping multiple cells into the Miro Board.</a:t>
            </a:r>
            <a:endParaRPr/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7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5: Organize all your data in </a:t>
            </a:r>
            <a:r>
              <a:rPr b="1"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Miro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idea/concept per post-it: Divide the data into discrete segments.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Clusters and Topics of similar ideas and concepts.</a:t>
            </a:r>
            <a:endParaRPr/>
          </a:p>
          <a:p>
            <a: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07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6: Define visual links in your data in </a:t>
            </a:r>
            <a:r>
              <a:rPr b="1"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Miro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Establish logical connections between Clusters and Topics.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 frequency and priority of observations.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a research and design opportunity to take advantage of.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i="0" sz="2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Collaborative Exercise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Out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Interview Critique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6975" y="0"/>
            <a:ext cx="5175025" cy="68580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775" y="229507"/>
            <a:ext cx="8645525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What</a:t>
            </a:r>
            <a:endParaRPr b="1" i="0" sz="2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do we put similar things together?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b="0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3">
            <a:alphaModFix/>
          </a:blip>
          <a:srcRect b="28459" l="34327" r="34133" t="13401"/>
          <a:stretch/>
        </p:blipFill>
        <p:spPr>
          <a:xfrm>
            <a:off x="7066625" y="0"/>
            <a:ext cx="5125375" cy="6610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i="0" lang="en-US" sz="28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What</a:t>
            </a:r>
            <a:endParaRPr b="1" i="0" sz="2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464213" y="1031832"/>
            <a:ext cx="6315900" cy="6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do we put similar things together?</a:t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27071" l="0" r="0" t="0"/>
          <a:stretch/>
        </p:blipFill>
        <p:spPr>
          <a:xfrm>
            <a:off x="464213" y="1790153"/>
            <a:ext cx="3769120" cy="452281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5"/>
          <p:cNvSpPr/>
          <p:nvPr/>
        </p:nvSpPr>
        <p:spPr>
          <a:xfrm>
            <a:off x="1290690" y="6312964"/>
            <a:ext cx="32813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Wardrobe/Closet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790153"/>
            <a:ext cx="3268133" cy="452281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5"/>
          <p:cNvSpPr/>
          <p:nvPr/>
        </p:nvSpPr>
        <p:spPr>
          <a:xfrm>
            <a:off x="4944533" y="6360595"/>
            <a:ext cx="32813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Grocery stores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5">
            <a:alphaModFix/>
          </a:blip>
          <a:srcRect b="3974" l="9270" r="10599" t="0"/>
          <a:stretch/>
        </p:blipFill>
        <p:spPr>
          <a:xfrm>
            <a:off x="8065693" y="1756297"/>
            <a:ext cx="3923108" cy="455666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5"/>
          <p:cNvSpPr/>
          <p:nvPr/>
        </p:nvSpPr>
        <p:spPr>
          <a:xfrm>
            <a:off x="8327443" y="6372758"/>
            <a:ext cx="32813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slides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Why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put similar things together?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b="28459" l="34327" r="34133" t="13401"/>
          <a:stretch/>
        </p:blipFill>
        <p:spPr>
          <a:xfrm>
            <a:off x="7066625" y="0"/>
            <a:ext cx="5125375" cy="6610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Why 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put similar things together?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2350" y="4540675"/>
            <a:ext cx="3679474" cy="2069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975" y="4540675"/>
            <a:ext cx="2069949" cy="2069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5">
            <a:alphaModFix/>
          </a:blip>
          <a:srcRect b="28459" l="34327" r="34133" t="13401"/>
          <a:stretch/>
        </p:blipFill>
        <p:spPr>
          <a:xfrm>
            <a:off x="7066625" y="0"/>
            <a:ext cx="5125375" cy="6610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Why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Ask … why are we doing this?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and synthesize our all data.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interviews</a:t>
            </a:r>
            <a:endParaRPr sz="19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you took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data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31693" r="18384" t="0"/>
          <a:stretch/>
        </p:blipFill>
        <p:spPr>
          <a:xfrm>
            <a:off x="7066624" y="0"/>
            <a:ext cx="5125376" cy="6857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/>
          <p:nvPr/>
        </p:nvSpPr>
        <p:spPr>
          <a:xfrm>
            <a:off x="1103086" y="97245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Affinity Diagrams | Why</a:t>
            </a:r>
            <a:endParaRPr b="1" sz="2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311700" y="1152475"/>
            <a:ext cx="6315900" cy="5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Ask … why are we doing this?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and synthesize our all data.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interviews</a:t>
            </a:r>
            <a:endParaRPr sz="19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you took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data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Outcome … what are you getting out of this?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Creation of Themes, Topics and Concepts relevant to our problem space.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 of links, relationships and correlations between themes, topics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Calibri"/>
              <a:buNone/>
            </a:pP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prioritization of potential design opportunities</a:t>
            </a: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to address our </a:t>
            </a:r>
            <a:r>
              <a:rPr b="1"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problem space</a:t>
            </a: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31693" r="18384" t="0"/>
          <a:stretch/>
        </p:blipFill>
        <p:spPr>
          <a:xfrm>
            <a:off x="7066624" y="0"/>
            <a:ext cx="5125376" cy="6857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2023-10-02T14:57:43Z</dcterms:created>
  <dc:creator>Nurain, Novia</dc:creator>
</cp:coreProperties>
</file>